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48" r:id="rId1"/>
  </p:sldMasterIdLst>
  <p:notesMasterIdLst>
    <p:notesMasterId r:id="rId2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y="11309350" cx="20104100"/>
  <p:notesSz cx="20104100" cy="11309350"/>
  <p:defaultTextStyle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53"/>
        <p:guide pos="21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tableStyles" Target="tableStyles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36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37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38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39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/>
        </p:spPr>
        <p:txBody>
          <a:bodyPr bIns="0" lIns="0" rIns="0" tIns="0" wrap="square">
            <a:spAutoFit/>
          </a:bodyPr>
          <a:p/>
        </p:txBody>
      </p:sp>
      <p:sp>
        <p:nvSpPr>
          <p:cNvPr id="1048612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/>
        </p:spPr>
        <p:txBody>
          <a:bodyPr bIns="0" lIns="0" rIns="0" tIns="0" wrap="square">
            <a:spAutoFit/>
          </a:bodyPr>
          <a:p/>
        </p:txBody>
      </p:sp>
      <p:sp>
        <p:nvSpPr>
          <p:cNvPr id="1048613" name="Holder 4"/>
          <p:cNvSpPr>
            <a:spLocks noGrp="1"/>
          </p:cNvSpPr>
          <p:nvPr>
            <p:ph type="ftr" sz="quarter" idx="5"/>
          </p:nvPr>
        </p:nvSpPr>
        <p:spPr/>
        <p:txBody>
          <a:bodyPr bIns="0" lIns="0" rIns="0" t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614" name="Holder 5"/>
          <p:cNvSpPr>
            <a:spLocks noGrp="1"/>
          </p:cNvSpPr>
          <p:nvPr>
            <p:ph type="dt" sz="half" idx="6"/>
          </p:nvPr>
        </p:nvSpPr>
        <p:spPr/>
        <p:txBody>
          <a:bodyPr bIns="0" lIns="0" rIns="0" t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1048615" name="Holder 6"/>
          <p:cNvSpPr>
            <a:spLocks noGrp="1"/>
          </p:cNvSpPr>
          <p:nvPr>
            <p:ph type="sldNum" sz="quarter" idx="7"/>
          </p:nvPr>
        </p:nvSpPr>
        <p:spPr/>
        <p:txBody>
          <a:bodyPr bIns="0" lIns="0" rIns="0" t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3" name="Holder 2"/>
          <p:cNvSpPr>
            <a:spLocks noGrp="1"/>
          </p:cNvSpPr>
          <p:nvPr>
            <p:ph type="title"/>
          </p:nvPr>
        </p:nvSpPr>
        <p:spPr/>
        <p:txBody>
          <a:bodyPr bIns="0" lIns="0" rIns="0" tIns="0"/>
          <a:lstStyle>
            <a:lvl1pPr>
              <a:defRPr b="1" sz="6650" i="0">
                <a:solidFill>
                  <a:srgbClr val="01710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/>
        </p:txBody>
      </p:sp>
      <p:sp>
        <p:nvSpPr>
          <p:cNvPr id="1048594" name="Holder 3"/>
          <p:cNvSpPr>
            <a:spLocks noGrp="1"/>
          </p:cNvSpPr>
          <p:nvPr>
            <p:ph type="body" idx="1"/>
          </p:nvPr>
        </p:nvSpPr>
        <p:spPr/>
        <p:txBody>
          <a:bodyPr bIns="0" lIns="0" rIns="0" tIns="0"/>
          <a:p/>
        </p:txBody>
      </p:sp>
      <p:sp>
        <p:nvSpPr>
          <p:cNvPr id="1048595" name="Holder 4"/>
          <p:cNvSpPr>
            <a:spLocks noGrp="1"/>
          </p:cNvSpPr>
          <p:nvPr>
            <p:ph type="ftr" sz="quarter" idx="5"/>
          </p:nvPr>
        </p:nvSpPr>
        <p:spPr/>
        <p:txBody>
          <a:bodyPr bIns="0" lIns="0" rIns="0" t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596" name="Holder 5"/>
          <p:cNvSpPr>
            <a:spLocks noGrp="1"/>
          </p:cNvSpPr>
          <p:nvPr>
            <p:ph type="dt" sz="half" idx="6"/>
          </p:nvPr>
        </p:nvSpPr>
        <p:spPr/>
        <p:txBody>
          <a:bodyPr bIns="0" lIns="0" rIns="0" t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1048597" name="Holder 6"/>
          <p:cNvSpPr>
            <a:spLocks noGrp="1"/>
          </p:cNvSpPr>
          <p:nvPr>
            <p:ph type="sldNum" sz="quarter" idx="7"/>
          </p:nvPr>
        </p:nvSpPr>
        <p:spPr/>
        <p:txBody>
          <a:bodyPr bIns="0" lIns="0" rIns="0" t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6" name="Holder 2"/>
          <p:cNvSpPr>
            <a:spLocks noGrp="1"/>
          </p:cNvSpPr>
          <p:nvPr>
            <p:ph type="title"/>
          </p:nvPr>
        </p:nvSpPr>
        <p:spPr/>
        <p:txBody>
          <a:bodyPr bIns="0" lIns="0" rIns="0" tIns="0"/>
          <a:lstStyle>
            <a:lvl1pPr>
              <a:defRPr b="1" sz="6650" i="0">
                <a:solidFill>
                  <a:srgbClr val="01710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/>
        </p:txBody>
      </p:sp>
      <p:sp>
        <p:nvSpPr>
          <p:cNvPr id="1048627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/>
        </p:spPr>
        <p:txBody>
          <a:bodyPr bIns="0" lIns="0" rIns="0" tIns="0" wrap="square">
            <a:spAutoFit/>
          </a:bodyPr>
          <a:p/>
        </p:txBody>
      </p:sp>
      <p:sp>
        <p:nvSpPr>
          <p:cNvPr id="1048628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/>
        </p:spPr>
        <p:txBody>
          <a:bodyPr bIns="0" lIns="0" rIns="0" tIns="0" wrap="square">
            <a:spAutoFit/>
          </a:bodyPr>
          <a:p/>
        </p:txBody>
      </p:sp>
      <p:sp>
        <p:nvSpPr>
          <p:cNvPr id="1048629" name="Holder 5"/>
          <p:cNvSpPr>
            <a:spLocks noGrp="1"/>
          </p:cNvSpPr>
          <p:nvPr>
            <p:ph type="ftr" sz="quarter" idx="5"/>
          </p:nvPr>
        </p:nvSpPr>
        <p:spPr/>
        <p:txBody>
          <a:bodyPr bIns="0" lIns="0" rIns="0" t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630" name="Holder 6"/>
          <p:cNvSpPr>
            <a:spLocks noGrp="1"/>
          </p:cNvSpPr>
          <p:nvPr>
            <p:ph type="dt" sz="half" idx="6"/>
          </p:nvPr>
        </p:nvSpPr>
        <p:spPr/>
        <p:txBody>
          <a:bodyPr bIns="0" lIns="0" rIns="0" t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1048631" name="Holder 7"/>
          <p:cNvSpPr>
            <a:spLocks noGrp="1"/>
          </p:cNvSpPr>
          <p:nvPr>
            <p:ph type="sldNum" sz="quarter" idx="7"/>
          </p:nvPr>
        </p:nvSpPr>
        <p:spPr/>
        <p:txBody>
          <a:bodyPr bIns="0" lIns="0" rIns="0" t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Holder 2"/>
          <p:cNvSpPr>
            <a:spLocks noGrp="1"/>
          </p:cNvSpPr>
          <p:nvPr>
            <p:ph type="title"/>
          </p:nvPr>
        </p:nvSpPr>
        <p:spPr/>
        <p:txBody>
          <a:bodyPr bIns="0" lIns="0" rIns="0" tIns="0"/>
          <a:lstStyle>
            <a:lvl1pPr>
              <a:defRPr b="1" sz="6650" i="0">
                <a:solidFill>
                  <a:srgbClr val="01710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/>
        </p:txBody>
      </p:sp>
      <p:sp>
        <p:nvSpPr>
          <p:cNvPr id="1048589" name="Holder 3"/>
          <p:cNvSpPr>
            <a:spLocks noGrp="1"/>
          </p:cNvSpPr>
          <p:nvPr>
            <p:ph type="ftr" sz="quarter" idx="5"/>
          </p:nvPr>
        </p:nvSpPr>
        <p:spPr/>
        <p:txBody>
          <a:bodyPr bIns="0" lIns="0" rIns="0" t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590" name="Holder 4"/>
          <p:cNvSpPr>
            <a:spLocks noGrp="1"/>
          </p:cNvSpPr>
          <p:nvPr>
            <p:ph type="dt" sz="half" idx="6"/>
          </p:nvPr>
        </p:nvSpPr>
        <p:spPr/>
        <p:txBody>
          <a:bodyPr bIns="0" lIns="0" rIns="0" t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1048591" name="Holder 5"/>
          <p:cNvSpPr>
            <a:spLocks noGrp="1"/>
          </p:cNvSpPr>
          <p:nvPr>
            <p:ph type="sldNum" sz="quarter" idx="7"/>
          </p:nvPr>
        </p:nvSpPr>
        <p:spPr/>
        <p:txBody>
          <a:bodyPr bIns="0" lIns="0" rIns="0" t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2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3" name="Holder 2"/>
          <p:cNvSpPr>
            <a:spLocks noGrp="1"/>
          </p:cNvSpPr>
          <p:nvPr>
            <p:ph type="ftr" sz="quarter" idx="5"/>
          </p:nvPr>
        </p:nvSpPr>
        <p:spPr/>
        <p:txBody>
          <a:bodyPr bIns="0" lIns="0" rIns="0" t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624" name="Holder 3"/>
          <p:cNvSpPr>
            <a:spLocks noGrp="1"/>
          </p:cNvSpPr>
          <p:nvPr>
            <p:ph type="dt" sz="half" idx="6"/>
          </p:nvPr>
        </p:nvSpPr>
        <p:spPr/>
        <p:txBody>
          <a:bodyPr bIns="0" lIns="0" rIns="0" t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1048625" name="Holder 4"/>
          <p:cNvSpPr>
            <a:spLocks noGrp="1"/>
          </p:cNvSpPr>
          <p:nvPr>
            <p:ph type="sldNum" sz="quarter" idx="7"/>
          </p:nvPr>
        </p:nvSpPr>
        <p:spPr/>
        <p:txBody>
          <a:bodyPr bIns="0" lIns="0" rIns="0" t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104863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/>
        </p:txBody>
      </p:sp>
      <p:sp>
        <p:nvSpPr>
          <p:cNvPr id="104863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image" Target="../media/image1.png"/><Relationship Id="rId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bk object 16"/>
          <p:cNvSpPr/>
          <p:nvPr/>
        </p:nvSpPr>
        <p:spPr>
          <a:xfrm>
            <a:off x="640630" y="0"/>
            <a:ext cx="1047115" cy="1036955"/>
          </a:xfrm>
          <a:custGeom>
            <a:avLst/>
            <a:ahLst/>
            <a:rect l="l" t="t" r="r" b="b"/>
            <a:pathLst>
              <a:path w="1047114" h="1036955">
                <a:moveTo>
                  <a:pt x="0" y="1036433"/>
                </a:moveTo>
                <a:lnTo>
                  <a:pt x="1047088" y="1036433"/>
                </a:lnTo>
                <a:lnTo>
                  <a:pt x="1047088" y="0"/>
                </a:lnTo>
                <a:lnTo>
                  <a:pt x="0" y="0"/>
                </a:lnTo>
                <a:lnTo>
                  <a:pt x="0" y="1036433"/>
                </a:lnTo>
                <a:close/>
              </a:path>
            </a:pathLst>
          </a:custGeom>
          <a:solidFill>
            <a:srgbClr val="8CB922"/>
          </a:solidFill>
        </p:spPr>
        <p:txBody>
          <a:bodyPr bIns="0" lIns="0" rIns="0" rtlCol="0" tIns="0" wrap="square"/>
          <a:p/>
        </p:txBody>
      </p:sp>
      <p:sp>
        <p:nvSpPr>
          <p:cNvPr id="1048577" name="bk object 17"/>
          <p:cNvSpPr/>
          <p:nvPr/>
        </p:nvSpPr>
        <p:spPr>
          <a:xfrm>
            <a:off x="640630" y="1130671"/>
            <a:ext cx="1047115" cy="6985"/>
          </a:xfrm>
          <a:custGeom>
            <a:avLst/>
            <a:ahLst/>
            <a:rect l="l" t="t" r="r" b="b"/>
            <a:pathLst>
              <a:path w="1047114" h="6984">
                <a:moveTo>
                  <a:pt x="0" y="6600"/>
                </a:moveTo>
                <a:lnTo>
                  <a:pt x="1047088" y="6600"/>
                </a:lnTo>
                <a:lnTo>
                  <a:pt x="1047088" y="0"/>
                </a:lnTo>
                <a:lnTo>
                  <a:pt x="0" y="0"/>
                </a:lnTo>
                <a:lnTo>
                  <a:pt x="0" y="6600"/>
                </a:lnTo>
                <a:close/>
              </a:path>
            </a:pathLst>
          </a:custGeom>
          <a:solidFill>
            <a:srgbClr val="8CB922"/>
          </a:solidFill>
        </p:spPr>
        <p:txBody>
          <a:bodyPr bIns="0" lIns="0" rIns="0" rtlCol="0" tIns="0" wrap="square"/>
          <a:p/>
        </p:txBody>
      </p:sp>
      <p:sp>
        <p:nvSpPr>
          <p:cNvPr id="1048578" name="bk object 18"/>
          <p:cNvSpPr/>
          <p:nvPr/>
        </p:nvSpPr>
        <p:spPr>
          <a:xfrm>
            <a:off x="636869" y="1115061"/>
            <a:ext cx="1056005" cy="622935"/>
          </a:xfrm>
          <a:custGeom>
            <a:avLst/>
            <a:ahLst/>
            <a:rect l="l" t="t" r="r" b="b"/>
            <a:pathLst>
              <a:path w="1056005" h="622935">
                <a:moveTo>
                  <a:pt x="1055437" y="0"/>
                </a:moveTo>
                <a:lnTo>
                  <a:pt x="0" y="0"/>
                </a:lnTo>
                <a:lnTo>
                  <a:pt x="527719" y="622874"/>
                </a:lnTo>
                <a:lnTo>
                  <a:pt x="1055437" y="0"/>
                </a:lnTo>
                <a:close/>
              </a:path>
            </a:pathLst>
          </a:custGeom>
          <a:solidFill>
            <a:srgbClr val="8CB922"/>
          </a:solidFill>
        </p:spPr>
        <p:txBody>
          <a:bodyPr bIns="0" lIns="0" rIns="0" rtlCol="0" tIns="0" wrap="square"/>
          <a:p/>
        </p:txBody>
      </p:sp>
      <p:sp>
        <p:nvSpPr>
          <p:cNvPr id="1048579" name="bk object 19"/>
          <p:cNvSpPr/>
          <p:nvPr/>
        </p:nvSpPr>
        <p:spPr>
          <a:xfrm>
            <a:off x="0" y="1036433"/>
            <a:ext cx="4897755" cy="94615"/>
          </a:xfrm>
          <a:custGeom>
            <a:avLst/>
            <a:ahLst/>
            <a:rect l="l" t="t" r="r" b="b"/>
            <a:pathLst>
              <a:path w="4897755" h="94615">
                <a:moveTo>
                  <a:pt x="0" y="94237"/>
                </a:moveTo>
                <a:lnTo>
                  <a:pt x="4897559" y="94237"/>
                </a:lnTo>
                <a:lnTo>
                  <a:pt x="4897559" y="0"/>
                </a:lnTo>
                <a:lnTo>
                  <a:pt x="0" y="0"/>
                </a:lnTo>
                <a:lnTo>
                  <a:pt x="0" y="94237"/>
                </a:lnTo>
                <a:close/>
              </a:path>
            </a:pathLst>
          </a:custGeom>
          <a:solidFill>
            <a:srgbClr val="8CB922"/>
          </a:solidFill>
        </p:spPr>
        <p:txBody>
          <a:bodyPr bIns="0" lIns="0" rIns="0" rtlCol="0" tIns="0" wrap="square"/>
          <a:p/>
        </p:txBody>
      </p:sp>
      <p:sp>
        <p:nvSpPr>
          <p:cNvPr id="1048580" name="bk object 20"/>
          <p:cNvSpPr/>
          <p:nvPr/>
        </p:nvSpPr>
        <p:spPr>
          <a:xfrm>
            <a:off x="4897559" y="1083552"/>
            <a:ext cx="4943475" cy="0"/>
          </a:xfrm>
          <a:custGeom>
            <a:avLst/>
            <a:ahLst/>
            <a:rect l="l" t="t" r="r" b="b"/>
            <a:pathLst>
              <a:path w="4943475">
                <a:moveTo>
                  <a:pt x="0" y="0"/>
                </a:moveTo>
                <a:lnTo>
                  <a:pt x="4943389" y="0"/>
                </a:lnTo>
              </a:path>
            </a:pathLst>
          </a:custGeom>
          <a:ln w="94237">
            <a:solidFill>
              <a:srgbClr val="ECB249"/>
            </a:solidFill>
          </a:ln>
        </p:spPr>
        <p:txBody>
          <a:bodyPr bIns="0" lIns="0" rIns="0" rtlCol="0" tIns="0" wrap="square"/>
          <a:p/>
        </p:txBody>
      </p:sp>
      <p:sp>
        <p:nvSpPr>
          <p:cNvPr id="1048581" name="bk object 21"/>
          <p:cNvSpPr/>
          <p:nvPr/>
        </p:nvSpPr>
        <p:spPr>
          <a:xfrm>
            <a:off x="9840949" y="1083552"/>
            <a:ext cx="4970780" cy="0"/>
          </a:xfrm>
          <a:custGeom>
            <a:avLst/>
            <a:ahLst/>
            <a:rect l="l" t="t" r="r" b="b"/>
            <a:pathLst>
              <a:path w="4970780">
                <a:moveTo>
                  <a:pt x="0" y="0"/>
                </a:moveTo>
                <a:lnTo>
                  <a:pt x="4970170" y="0"/>
                </a:lnTo>
              </a:path>
            </a:pathLst>
          </a:custGeom>
          <a:ln w="94237">
            <a:solidFill>
              <a:srgbClr val="929292"/>
            </a:solidFill>
          </a:ln>
        </p:spPr>
        <p:txBody>
          <a:bodyPr bIns="0" lIns="0" rIns="0" rtlCol="0" tIns="0" wrap="square"/>
          <a:p/>
        </p:txBody>
      </p:sp>
      <p:sp>
        <p:nvSpPr>
          <p:cNvPr id="1048582" name="bk object 22"/>
          <p:cNvSpPr/>
          <p:nvPr/>
        </p:nvSpPr>
        <p:spPr>
          <a:xfrm>
            <a:off x="14722064" y="806258"/>
            <a:ext cx="4659543" cy="764374"/>
          </a:xfrm>
          <a:prstGeom prst="rect"/>
          <a:blipFill>
            <a:blip xmlns:r="http://schemas.openxmlformats.org/officeDocument/2006/relationships" r:embed="rId7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583" name="Holder 2"/>
          <p:cNvSpPr>
            <a:spLocks noGrp="1"/>
          </p:cNvSpPr>
          <p:nvPr>
            <p:ph type="title"/>
          </p:nvPr>
        </p:nvSpPr>
        <p:spPr>
          <a:xfrm>
            <a:off x="5399967" y="4008120"/>
            <a:ext cx="9304165" cy="1043304"/>
          </a:xfrm>
          <a:prstGeom prst="rect"/>
        </p:spPr>
        <p:txBody>
          <a:bodyPr bIns="0" lIns="0" rIns="0" tIns="0" wrap="square">
            <a:spAutoFit/>
          </a:bodyPr>
          <a:lstStyle>
            <a:lvl1pPr>
              <a:defRPr b="1" sz="6650" i="0">
                <a:solidFill>
                  <a:srgbClr val="01710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/>
        </p:txBody>
      </p:sp>
      <p:sp>
        <p:nvSpPr>
          <p:cNvPr id="1048584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/>
        </p:spPr>
        <p:txBody>
          <a:bodyPr bIns="0" lIns="0" rIns="0" tIns="0" wrap="square">
            <a:spAutoFit/>
          </a:bodyPr>
          <a:p/>
        </p:txBody>
      </p:sp>
      <p:sp>
        <p:nvSpPr>
          <p:cNvPr id="1048585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/>
        </p:spPr>
        <p:txBody>
          <a:bodyPr bIns="0" lIns="0" rIns="0" tIns="0" wrap="square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586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/>
        </p:spPr>
        <p:txBody>
          <a:bodyPr bIns="0" lIns="0" rIns="0" tIns="0" wrap="square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1048587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/>
        </p:spPr>
        <p:txBody>
          <a:bodyPr bIns="0" lIns="0" rIns="0" tIns="0" wrap="square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hyperlink" Target="http://www.icourse163.org/" TargetMode="External"/><Relationship Id="rId2" Type="http://schemas.openxmlformats.org/officeDocument/2006/relationships/image" Target="../media/image2.jpeg"/><Relationship Id="rId3" Type="http://schemas.openxmlformats.org/officeDocument/2006/relationships/slideLayout" Target="../slideLayouts/slideLayout4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jpeg"/><Relationship Id="rId3" Type="http://schemas.openxmlformats.org/officeDocument/2006/relationships/slideLayout" Target="../slideLayouts/slideLayout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4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jpeg"/><Relationship Id="rId3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/>
      </p:grpSpPr>
      <p:sp>
        <p:nvSpPr>
          <p:cNvPr id="1048621" name="标题 3"/>
          <p:cNvSpPr/>
          <p:nvPr>
            <p:ph type="title"/>
          </p:nvPr>
        </p:nvSpPr>
        <p:spPr>
          <a:xfrm>
            <a:off x="5399967" y="4008120"/>
            <a:ext cx="9304165" cy="914401"/>
          </a:xfrm>
        </p:spPr>
        <p:txBody>
          <a:bodyPr/>
          <a:p>
            <a:r>
              <a:rPr altLang="en-US" lang="zh-CN">
                <a:sym typeface="+mn-ea"/>
              </a:rPr>
              <a:t>教师账号登录操作流程</a:t>
            </a:r>
            <a:endParaRPr altLang="en-US" lang="zh-CN"/>
          </a:p>
        </p:txBody>
      </p:sp>
      <p:sp>
        <p:nvSpPr>
          <p:cNvPr id="1048622" name="文本框 1"/>
          <p:cNvSpPr txBox="1"/>
          <p:nvPr/>
        </p:nvSpPr>
        <p:spPr>
          <a:xfrm>
            <a:off x="5069205" y="6344920"/>
            <a:ext cx="9634855" cy="1767841"/>
          </a:xfrm>
          <a:prstGeom prst="rect"/>
          <a:noFill/>
        </p:spPr>
        <p:txBody>
          <a:bodyPr rtlCol="0" wrap="square">
            <a:spAutoFit/>
          </a:bodyPr>
          <a:p>
            <a:r>
              <a:rPr altLang="en-US" sz="4000" lang="zh-CN">
                <a:solidFill>
                  <a:srgbClr val="FF0000"/>
                </a:solidFill>
              </a:rPr>
              <a:t>注意：请各位老师一定要记住您的登录方式，电脑端、手机端、慕课堂（微信小程序）登录方式必须一致，否则为不同账号。</a:t>
            </a:r>
            <a:endParaRPr altLang="en-US" sz="4000" lang="zh-CN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9" name="object 2"/>
          <p:cNvSpPr txBox="1">
            <a:spLocks noGrp="1"/>
          </p:cNvSpPr>
          <p:nvPr>
            <p:ph type="title"/>
          </p:nvPr>
        </p:nvSpPr>
        <p:spPr>
          <a:xfrm>
            <a:off x="3599815" y="1987550"/>
            <a:ext cx="11680825" cy="1078864"/>
          </a:xfrm>
          <a:prstGeom prst="rect"/>
        </p:spPr>
        <p:txBody>
          <a:bodyPr bIns="0" lIns="0" rIns="0" rtlCol="0" tIns="12065" vert="horz" wrap="square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3600" spc="-590">
                <a:solidFill>
                  <a:schemeClr val="tx1"/>
                </a:solidFill>
                <a:latin typeface="+mj-ea"/>
                <a:cs typeface="+mj-ea"/>
              </a:rPr>
              <a:t>第一步：登</a:t>
            </a:r>
            <a:r>
              <a:rPr dirty="0" sz="3600" lang="zh-CN" spc="-590">
                <a:solidFill>
                  <a:schemeClr val="tx1"/>
                </a:solidFill>
                <a:latin typeface="+mj-ea"/>
                <a:cs typeface="+mj-ea"/>
              </a:rPr>
              <a:t>录</a:t>
            </a:r>
            <a:r>
              <a:rPr dirty="0" sz="3600" spc="-590">
                <a:solidFill>
                  <a:schemeClr val="tx1"/>
                </a:solidFill>
                <a:latin typeface="+mj-ea"/>
                <a:cs typeface="+mj-ea"/>
              </a:rPr>
              <a:t>中国大学</a:t>
            </a:r>
            <a:r>
              <a:rPr dirty="0" sz="3600" spc="-484">
                <a:solidFill>
                  <a:schemeClr val="tx1"/>
                </a:solidFill>
                <a:latin typeface="+mj-ea"/>
                <a:cs typeface="+mj-ea"/>
              </a:rPr>
              <a:t>MOOC</a:t>
            </a:r>
            <a:r>
              <a:rPr dirty="0" sz="3600" spc="-590">
                <a:solidFill>
                  <a:schemeClr val="tx1"/>
                </a:solidFill>
                <a:latin typeface="+mj-ea"/>
                <a:cs typeface="+mj-ea"/>
              </a:rPr>
              <a:t>平台</a:t>
            </a:r>
            <a:r>
              <a:rPr dirty="0" sz="3600" spc="-380">
                <a:solidFill>
                  <a:schemeClr val="tx1"/>
                </a:solidFill>
                <a:latin typeface="+mj-ea"/>
                <a:cs typeface="+mj-ea"/>
              </a:rPr>
              <a:t> </a:t>
            </a:r>
            <a:r>
              <a:rPr dirty="0" sz="3600" spc="-20" u="heavy">
                <a:solidFill>
                  <a:schemeClr val="tx1"/>
                </a:solidFill>
                <a:uFill>
                  <a:solidFill>
                    <a:srgbClr val="004D7F"/>
                  </a:solidFill>
                </a:uFill>
                <a:latin typeface="+mj-ea"/>
                <a:cs typeface="+mj-ea"/>
                <a:hlinkClick r:id="rId1"/>
              </a:rPr>
              <a:t>http://www.icourse163.org</a:t>
            </a:r>
            <a:endParaRPr dirty="0" sz="3600" lang="zh-CN" spc="-20" u="heavy">
              <a:solidFill>
                <a:schemeClr val="tx1"/>
              </a:solidFill>
              <a:uFill>
                <a:solidFill>
                  <a:srgbClr val="004D7F"/>
                </a:solidFill>
              </a:uFill>
              <a:latin typeface="+mj-ea"/>
              <a:cs typeface="+mj-ea"/>
              <a:hlinkClick r:id="rId1"/>
            </a:endParaRPr>
          </a:p>
        </p:txBody>
      </p:sp>
      <p:sp>
        <p:nvSpPr>
          <p:cNvPr id="1048620" name="object 4"/>
          <p:cNvSpPr/>
          <p:nvPr/>
        </p:nvSpPr>
        <p:spPr>
          <a:xfrm>
            <a:off x="16789384" y="4370285"/>
            <a:ext cx="529590" cy="495300"/>
          </a:xfrm>
          <a:custGeom>
            <a:avLst/>
            <a:ahLst/>
            <a:rect l="l" t="t" r="r" b="b"/>
            <a:pathLst>
              <a:path w="529590" h="495300">
                <a:moveTo>
                  <a:pt x="0" y="0"/>
                </a:moveTo>
                <a:lnTo>
                  <a:pt x="529459" y="0"/>
                </a:lnTo>
                <a:lnTo>
                  <a:pt x="529459" y="494749"/>
                </a:lnTo>
                <a:lnTo>
                  <a:pt x="0" y="494749"/>
                </a:lnTo>
                <a:lnTo>
                  <a:pt x="0" y="0"/>
                </a:lnTo>
                <a:close/>
              </a:path>
            </a:pathLst>
          </a:custGeom>
          <a:ln w="73296">
            <a:solidFill>
              <a:srgbClr val="EE220C"/>
            </a:solidFill>
          </a:ln>
        </p:spPr>
        <p:txBody>
          <a:bodyPr bIns="0" lIns="0" rIns="0" rtlCol="0" tIns="0" wrap="square"/>
          <a:p/>
        </p:txBody>
      </p:sp>
      <p:pic>
        <p:nvPicPr>
          <p:cNvPr id="2097157" name="图片 4" descr="360截图20190908180744452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2489835" y="2887980"/>
            <a:ext cx="14829155" cy="7207250"/>
          </a:xfrm>
          <a:prstGeom prst="rect"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7" name="object 2"/>
          <p:cNvSpPr txBox="1">
            <a:spLocks noGrp="1"/>
          </p:cNvSpPr>
          <p:nvPr>
            <p:ph type="title"/>
          </p:nvPr>
        </p:nvSpPr>
        <p:spPr>
          <a:xfrm>
            <a:off x="3420110" y="1987550"/>
            <a:ext cx="12605385" cy="1459865"/>
          </a:xfrm>
          <a:prstGeom prst="rect"/>
        </p:spPr>
        <p:txBody>
          <a:bodyPr bIns="0" lIns="0" rIns="0" rtlCol="0" tIns="12065" vert="horz" wrap="square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3300" spc="-600">
                <a:solidFill>
                  <a:schemeClr val="tx1"/>
                </a:solidFill>
              </a:rPr>
              <a:t>第二步：完成</a:t>
            </a:r>
            <a:r>
              <a:rPr dirty="0" sz="3300" lang="zh-CN" spc="-600">
                <a:solidFill>
                  <a:schemeClr val="tx1"/>
                </a:solidFill>
              </a:rPr>
              <a:t>登录，之前已经有爱课程账号的老师选择</a:t>
            </a:r>
            <a:r>
              <a:rPr dirty="0" sz="3300" lang="zh-CN" spc="-600">
                <a:solidFill>
                  <a:srgbClr val="C00000"/>
                </a:solidFill>
              </a:rPr>
              <a:t>爱课程账号</a:t>
            </a:r>
            <a:r>
              <a:rPr dirty="0" sz="3300" lang="zh-CN" spc="-600">
                <a:solidFill>
                  <a:schemeClr val="tx1"/>
                </a:solidFill>
              </a:rPr>
              <a:t>登录即可，还未有爱课程账号的老师，选择手机号</a:t>
            </a:r>
            <a:r>
              <a:rPr altLang="zh-CN" dirty="0" sz="3300" lang="en-US" spc="-600">
                <a:solidFill>
                  <a:schemeClr val="tx1"/>
                </a:solidFill>
              </a:rPr>
              <a:t>+</a:t>
            </a:r>
            <a:r>
              <a:rPr altLang="en-US" dirty="0" sz="3300" lang="zh-CN" spc="-600">
                <a:solidFill>
                  <a:schemeClr val="tx1"/>
                </a:solidFill>
              </a:rPr>
              <a:t>验证码或者其他方式登录。</a:t>
            </a:r>
            <a:r>
              <a:rPr altLang="en-US" dirty="0" sz="3300" lang="zh-CN" spc="-600">
                <a:solidFill>
                  <a:srgbClr val="FF0000"/>
                </a:solidFill>
              </a:rPr>
              <a:t>手机号码、微信、</a:t>
            </a:r>
            <a:r>
              <a:rPr altLang="zh-CN" dirty="0" sz="3300" lang="en-US" spc="-600">
                <a:solidFill>
                  <a:srgbClr val="FF0000"/>
                </a:solidFill>
              </a:rPr>
              <a:t>QQ</a:t>
            </a:r>
            <a:r>
              <a:rPr altLang="en-US" dirty="0" sz="3300" lang="zh-CN" spc="-600">
                <a:solidFill>
                  <a:srgbClr val="FF0000"/>
                </a:solidFill>
              </a:rPr>
              <a:t>可以直接登录，不需要注册。</a:t>
            </a:r>
            <a:endParaRPr altLang="en-US" dirty="0" sz="3300" lang="zh-CN" spc="-600">
              <a:solidFill>
                <a:srgbClr val="FF0000"/>
              </a:solidFill>
            </a:endParaRPr>
          </a:p>
        </p:txBody>
      </p:sp>
      <p:sp>
        <p:nvSpPr>
          <p:cNvPr id="1048618" name="object 5"/>
          <p:cNvSpPr/>
          <p:nvPr/>
        </p:nvSpPr>
        <p:spPr>
          <a:xfrm>
            <a:off x="5545505" y="7590832"/>
            <a:ext cx="529590" cy="495300"/>
          </a:xfrm>
          <a:custGeom>
            <a:avLst/>
            <a:ahLst/>
            <a:rect l="l" t="t" r="r" b="b"/>
            <a:pathLst>
              <a:path w="529589" h="495300">
                <a:moveTo>
                  <a:pt x="0" y="0"/>
                </a:moveTo>
                <a:lnTo>
                  <a:pt x="529459" y="0"/>
                </a:lnTo>
                <a:lnTo>
                  <a:pt x="529459" y="494749"/>
                </a:lnTo>
                <a:lnTo>
                  <a:pt x="0" y="494749"/>
                </a:lnTo>
                <a:lnTo>
                  <a:pt x="0" y="0"/>
                </a:lnTo>
                <a:close/>
              </a:path>
            </a:pathLst>
          </a:custGeom>
          <a:ln w="73296">
            <a:solidFill>
              <a:srgbClr val="EE220C"/>
            </a:solidFill>
          </a:ln>
        </p:spPr>
        <p:txBody>
          <a:bodyPr bIns="0" lIns="0" rIns="0" rtlCol="0" tIns="0" wrap="square"/>
          <a:p/>
        </p:txBody>
      </p:sp>
      <p:pic>
        <p:nvPicPr>
          <p:cNvPr id="2097155" name="图片 6" descr="360截图20190908152100582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9617075" y="3660775"/>
            <a:ext cx="8660130" cy="5351780"/>
          </a:xfrm>
          <a:prstGeom prst="rect"/>
        </p:spPr>
      </p:pic>
      <p:pic>
        <p:nvPicPr>
          <p:cNvPr id="2097156" name="图片 7" descr="360截图20190908153209235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1360805" y="3660775"/>
            <a:ext cx="8256270" cy="5514975"/>
          </a:xfrm>
          <a:prstGeom prst="rect"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4" name="object 2"/>
          <p:cNvSpPr txBox="1">
            <a:spLocks noGrp="1"/>
          </p:cNvSpPr>
          <p:nvPr>
            <p:ph type="title"/>
          </p:nvPr>
        </p:nvSpPr>
        <p:spPr>
          <a:xfrm>
            <a:off x="6123305" y="1987550"/>
            <a:ext cx="6003290" cy="964565"/>
          </a:xfrm>
          <a:prstGeom prst="rect"/>
        </p:spPr>
        <p:txBody>
          <a:bodyPr bIns="0" lIns="0" rIns="0" rtlCol="0" tIns="12065" vert="horz" wrap="square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3300" spc="-509">
                <a:solidFill>
                  <a:schemeClr val="tx1"/>
                </a:solidFill>
              </a:rPr>
              <a:t>第</a:t>
            </a:r>
            <a:r>
              <a:rPr dirty="0" sz="3300" lang="zh-CN" spc="-509">
                <a:solidFill>
                  <a:schemeClr val="tx1"/>
                </a:solidFill>
              </a:rPr>
              <a:t>三</a:t>
            </a:r>
            <a:r>
              <a:rPr dirty="0" sz="3300" spc="-509">
                <a:solidFill>
                  <a:schemeClr val="tx1"/>
                </a:solidFill>
              </a:rPr>
              <a:t>步：开通账号</a:t>
            </a:r>
            <a:r>
              <a:rPr dirty="0" sz="3300" spc="-225">
                <a:solidFill>
                  <a:schemeClr val="tx1"/>
                </a:solidFill>
              </a:rPr>
              <a:t>/</a:t>
            </a:r>
            <a:r>
              <a:rPr dirty="0" sz="3300" spc="-509">
                <a:solidFill>
                  <a:schemeClr val="tx1"/>
                </a:solidFill>
              </a:rPr>
              <a:t>绑定已有账号</a:t>
            </a:r>
            <a:endParaRPr dirty="0" sz="3300" spc="-509">
              <a:solidFill>
                <a:schemeClr val="tx1"/>
              </a:solidFill>
            </a:endParaRPr>
          </a:p>
        </p:txBody>
      </p:sp>
      <p:sp>
        <p:nvSpPr>
          <p:cNvPr id="1048605" name="object 3"/>
          <p:cNvSpPr/>
          <p:nvPr/>
        </p:nvSpPr>
        <p:spPr>
          <a:xfrm>
            <a:off x="3223260" y="2743200"/>
            <a:ext cx="13028930" cy="5975985"/>
          </a:xfrm>
          <a:prstGeom prst="rect"/>
          <a:blipFill>
            <a:blip xmlns:r="http://schemas.openxmlformats.org/officeDocument/2006/relationships" r:embed="rId1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06" name="object 4"/>
          <p:cNvSpPr/>
          <p:nvPr/>
        </p:nvSpPr>
        <p:spPr>
          <a:xfrm>
            <a:off x="6206525" y="4496985"/>
            <a:ext cx="5920105" cy="1542415"/>
          </a:xfrm>
          <a:custGeom>
            <a:avLst/>
            <a:ahLst/>
            <a:rect l="l" t="t" r="r" b="b"/>
            <a:pathLst>
              <a:path w="5920105" h="1542414">
                <a:moveTo>
                  <a:pt x="0" y="0"/>
                </a:moveTo>
                <a:lnTo>
                  <a:pt x="5919814" y="0"/>
                </a:lnTo>
                <a:lnTo>
                  <a:pt x="5919814" y="1542321"/>
                </a:lnTo>
                <a:lnTo>
                  <a:pt x="0" y="1542321"/>
                </a:lnTo>
                <a:lnTo>
                  <a:pt x="0" y="0"/>
                </a:lnTo>
                <a:close/>
              </a:path>
            </a:pathLst>
          </a:custGeom>
          <a:ln w="73296">
            <a:solidFill>
              <a:srgbClr val="EE220C"/>
            </a:solidFill>
          </a:ln>
        </p:spPr>
        <p:txBody>
          <a:bodyPr bIns="0" lIns="0" rIns="0" rtlCol="0" tIns="0" wrap="square"/>
          <a:p/>
        </p:txBody>
      </p:sp>
      <p:sp>
        <p:nvSpPr>
          <p:cNvPr id="1048607" name="object 5"/>
          <p:cNvSpPr/>
          <p:nvPr/>
        </p:nvSpPr>
        <p:spPr>
          <a:xfrm>
            <a:off x="4533424" y="8929976"/>
            <a:ext cx="9570085" cy="1558290"/>
          </a:xfrm>
          <a:custGeom>
            <a:avLst/>
            <a:ahLst/>
            <a:rect l="l" t="t" r="r" b="b"/>
            <a:pathLst>
              <a:path w="9570085" h="1558290">
                <a:moveTo>
                  <a:pt x="0" y="0"/>
                </a:moveTo>
                <a:lnTo>
                  <a:pt x="9569734" y="0"/>
                </a:lnTo>
                <a:lnTo>
                  <a:pt x="9569734" y="1557922"/>
                </a:lnTo>
                <a:lnTo>
                  <a:pt x="0" y="1557922"/>
                </a:lnTo>
                <a:lnTo>
                  <a:pt x="0" y="0"/>
                </a:lnTo>
                <a:close/>
              </a:path>
            </a:pathLst>
          </a:custGeom>
          <a:ln w="20941">
            <a:solidFill>
              <a:srgbClr val="EE220C"/>
            </a:solidFill>
          </a:ln>
        </p:spPr>
        <p:txBody>
          <a:bodyPr bIns="0" lIns="0" rIns="0" rtlCol="0" tIns="0" wrap="square"/>
          <a:p/>
        </p:txBody>
      </p:sp>
      <p:sp>
        <p:nvSpPr>
          <p:cNvPr id="1048608" name="object 6"/>
          <p:cNvSpPr txBox="1"/>
          <p:nvPr/>
        </p:nvSpPr>
        <p:spPr>
          <a:xfrm>
            <a:off x="4533424" y="8929976"/>
            <a:ext cx="9570085" cy="1875790"/>
          </a:xfrm>
          <a:prstGeom prst="rect"/>
          <a:ln w="20941">
            <a:solidFill>
              <a:srgbClr val="EE220C"/>
            </a:solidFill>
          </a:ln>
        </p:spPr>
        <p:txBody>
          <a:bodyPr bIns="0" lIns="0" rIns="0" rtlCol="0" tIns="2540" vert="horz" wrap="square">
            <a:spAutoFit/>
          </a:bodyPr>
          <a:p>
            <a:pPr marL="73660">
              <a:lnSpc>
                <a:spcPts val="2975"/>
              </a:lnSpc>
              <a:spcBef>
                <a:spcPts val="20"/>
              </a:spcBef>
            </a:pPr>
            <a:r>
              <a:rPr b="1" dirty="0" sz="2550" spc="-455">
                <a:solidFill>
                  <a:srgbClr val="EE220C"/>
                </a:solidFill>
                <a:latin typeface="Microsoft JhengHei" panose="020B0604030504040204" charset="-120"/>
                <a:cs typeface="Microsoft JhengHei" panose="020B0604030504040204" charset="-120"/>
              </a:rPr>
              <a:t>非常重要！</a:t>
            </a:r>
            <a:endParaRPr sz="255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73660">
              <a:lnSpc>
                <a:spcPts val="2885"/>
              </a:lnSpc>
            </a:pPr>
            <a:r>
              <a:rPr dirty="0" sz="2550" spc="-434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如果您参加注册过中国大学</a:t>
            </a:r>
            <a:r>
              <a:rPr dirty="0" sz="2550" spc="-330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MOOC，</a:t>
            </a:r>
            <a:r>
              <a:rPr dirty="0" sz="2550" spc="-434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绑定已有的账号，可以实现同步。</a:t>
            </a:r>
            <a:endParaRPr sz="2550">
              <a:latin typeface="PMingLiU" panose="02020500000000000000" charset="-120"/>
              <a:cs typeface="PMingLiU" panose="02020500000000000000" charset="-120"/>
            </a:endParaRPr>
          </a:p>
          <a:p>
            <a:pPr marL="73660" marR="287655">
              <a:lnSpc>
                <a:spcPts val="2890"/>
              </a:lnSpc>
              <a:spcBef>
                <a:spcPts val="150"/>
              </a:spcBef>
            </a:pPr>
            <a:r>
              <a:rPr dirty="0" sz="2550" spc="-415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（之前已经在中国大学</a:t>
            </a:r>
            <a:r>
              <a:rPr dirty="0" sz="2550" spc="-295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MOOC</a:t>
            </a:r>
            <a:r>
              <a:rPr dirty="0" sz="2550" spc="-415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平台注册</a:t>
            </a:r>
            <a:r>
              <a:rPr dirty="0" sz="2550" lang="zh-CN" spc="-415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学习过或</a:t>
            </a:r>
            <a:r>
              <a:rPr dirty="0" sz="2550" spc="-440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上传过资料的老师，请选 </a:t>
            </a:r>
            <a:r>
              <a:rPr dirty="0" sz="2550" spc="-455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择绑定已有账号）</a:t>
            </a:r>
            <a:endParaRPr sz="2550">
              <a:latin typeface="PMingLiU" panose="02020500000000000000" charset="-120"/>
              <a:cs typeface="PMingLiU" panose="02020500000000000000" charset="-120"/>
            </a:endParaRPr>
          </a:p>
        </p:txBody>
      </p:sp>
      <p:sp>
        <p:nvSpPr>
          <p:cNvPr id="1048609" name="object 7"/>
          <p:cNvSpPr/>
          <p:nvPr/>
        </p:nvSpPr>
        <p:spPr>
          <a:xfrm>
            <a:off x="7955736" y="5697704"/>
            <a:ext cx="0" cy="3210560"/>
          </a:xfrm>
          <a:custGeom>
            <a:avLst/>
            <a:ahLst/>
            <a:rect l="l" t="t" r="r" b="b"/>
            <a:pathLst>
              <a:path h="3210559">
                <a:moveTo>
                  <a:pt x="0" y="0"/>
                </a:moveTo>
                <a:lnTo>
                  <a:pt x="0" y="3210099"/>
                </a:lnTo>
              </a:path>
            </a:pathLst>
          </a:custGeom>
          <a:ln w="62825">
            <a:solidFill>
              <a:srgbClr val="EE220C"/>
            </a:solidFill>
          </a:ln>
        </p:spPr>
        <p:txBody>
          <a:bodyPr bIns="0" lIns="0" rIns="0" rtlCol="0" tIns="0" wrap="square"/>
          <a:p/>
        </p:txBody>
      </p:sp>
      <p:sp>
        <p:nvSpPr>
          <p:cNvPr id="1048610" name="object 8"/>
          <p:cNvSpPr/>
          <p:nvPr/>
        </p:nvSpPr>
        <p:spPr>
          <a:xfrm>
            <a:off x="7830084" y="8876391"/>
            <a:ext cx="251460" cy="251460"/>
          </a:xfrm>
          <a:custGeom>
            <a:avLst/>
            <a:ahLst/>
            <a:rect l="l" t="t" r="r" b="b"/>
            <a:pathLst>
              <a:path w="251459" h="251459">
                <a:moveTo>
                  <a:pt x="251301" y="0"/>
                </a:moveTo>
                <a:lnTo>
                  <a:pt x="0" y="0"/>
                </a:lnTo>
                <a:lnTo>
                  <a:pt x="125650" y="251301"/>
                </a:lnTo>
                <a:lnTo>
                  <a:pt x="251301" y="0"/>
                </a:lnTo>
                <a:close/>
              </a:path>
            </a:pathLst>
          </a:custGeom>
          <a:solidFill>
            <a:srgbClr val="EE220C"/>
          </a:solidFill>
        </p:spPr>
        <p:txBody>
          <a:bodyPr bIns="0" lIns="0" rIns="0" rtlCol="0" tIns="0" wrap="square"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object 2"/>
          <p:cNvSpPr txBox="1">
            <a:spLocks noGrp="1"/>
          </p:cNvSpPr>
          <p:nvPr>
            <p:ph type="title"/>
          </p:nvPr>
        </p:nvSpPr>
        <p:spPr>
          <a:xfrm>
            <a:off x="4131945" y="1987550"/>
            <a:ext cx="11288395" cy="1383665"/>
          </a:xfrm>
          <a:prstGeom prst="rect"/>
        </p:spPr>
        <p:txBody>
          <a:bodyPr bIns="0" lIns="0" rIns="0" rtlCol="0" tIns="12065" vert="horz" wrap="square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33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dirty="0" sz="3300" 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dirty="0" sz="33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步：完善个人信息</a:t>
            </a:r>
            <a:r>
              <a:rPr dirty="0" sz="3300" lang="zh-CN">
                <a:solidFill>
                  <a:srgbClr val="5E5E5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sz="3300" 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把鼠标放在右上角小头像处，点击设置，进行资料修改，填写完整后点击保存，然后把</a:t>
            </a:r>
            <a:r>
              <a:rPr sz="3300" 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昵称、真实姓名</a:t>
            </a:r>
            <a:r>
              <a:rPr sz="3300" 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填在</a:t>
            </a:r>
            <a:r>
              <a:rPr sz="3300" 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表格</a:t>
            </a:r>
            <a:r>
              <a:rPr sz="3300" 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即可</a:t>
            </a:r>
            <a:r>
              <a:rPr sz="3300" 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，</a:t>
            </a:r>
            <a:r>
              <a:rPr sz="3300" 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平台</a:t>
            </a:r>
            <a:r>
              <a:rPr sz="3300" 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会</a:t>
            </a:r>
            <a:r>
              <a:rPr sz="3300" 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组织</a:t>
            </a:r>
            <a:r>
              <a:rPr sz="3300" 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赋权。</a:t>
            </a:r>
            <a:endParaRPr dirty="0" sz="3300" lang="zh-CN">
              <a:solidFill>
                <a:srgbClr val="5E5E5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97152" name="图片 3" descr="360截图20190908194923507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980690" y="4031615"/>
            <a:ext cx="13748385" cy="6143625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object 2"/>
          <p:cNvSpPr txBox="1">
            <a:spLocks noGrp="1"/>
          </p:cNvSpPr>
          <p:nvPr>
            <p:ph type="title"/>
          </p:nvPr>
        </p:nvSpPr>
        <p:spPr>
          <a:xfrm>
            <a:off x="6690995" y="1363345"/>
            <a:ext cx="7502525" cy="1878965"/>
          </a:xfrm>
          <a:prstGeom prst="rect"/>
        </p:spPr>
        <p:txBody>
          <a:bodyPr bIns="0" lIns="0" rIns="0" rtlCol="0" tIns="12065" vert="horz" wrap="square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3300" spc="-600">
                <a:solidFill>
                  <a:schemeClr val="tx1"/>
                </a:solidFill>
              </a:rPr>
              <a:t>第</a:t>
            </a:r>
            <a:r>
              <a:rPr dirty="0" sz="3300" lang="zh-CN" spc="-600">
                <a:solidFill>
                  <a:schemeClr val="tx1"/>
                </a:solidFill>
              </a:rPr>
              <a:t>四</a:t>
            </a:r>
            <a:r>
              <a:rPr dirty="0" sz="3300" spc="-600">
                <a:solidFill>
                  <a:schemeClr val="tx1"/>
                </a:solidFill>
              </a:rPr>
              <a:t>步：完善个人信息</a:t>
            </a:r>
            <a:r>
              <a:rPr dirty="0" sz="3300" spc="-370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一定要全部补全，特别是</a:t>
            </a:r>
            <a:r>
              <a:rPr dirty="0" sz="3300" lang="zh-CN" spc="-370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带有</a:t>
            </a:r>
            <a:r>
              <a:rPr dirty="0" sz="3300" spc="-175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*</a:t>
            </a:r>
            <a:r>
              <a:rPr dirty="0" sz="3300" lang="zh-CN" spc="-175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  <a:sym typeface="+mn-ea"/>
              </a:rPr>
              <a:t>号的信息，然后记得点击保存。</a:t>
            </a:r>
            <a:br>
              <a:rPr sz="3300">
                <a:latin typeface="PMingLiU" panose="02020500000000000000" charset="-120"/>
                <a:cs typeface="PMingLiU" panose="02020500000000000000" charset="-120"/>
              </a:rPr>
            </a:br>
            <a:endParaRPr dirty="0" sz="3300" spc="-600">
              <a:solidFill>
                <a:schemeClr val="tx1"/>
              </a:solidFill>
            </a:endParaRPr>
          </a:p>
        </p:txBody>
      </p:sp>
      <p:sp>
        <p:nvSpPr>
          <p:cNvPr id="1048599" name="object 3"/>
          <p:cNvSpPr/>
          <p:nvPr/>
        </p:nvSpPr>
        <p:spPr>
          <a:xfrm>
            <a:off x="9580860" y="3036556"/>
            <a:ext cx="9486622" cy="5926521"/>
          </a:xfrm>
          <a:prstGeom prst="rect"/>
          <a:blipFill>
            <a:blip xmlns:r="http://schemas.openxmlformats.org/officeDocument/2006/relationships" r:embed="rId1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00" name="object 4"/>
          <p:cNvSpPr/>
          <p:nvPr/>
        </p:nvSpPr>
        <p:spPr>
          <a:xfrm>
            <a:off x="11608651" y="6183723"/>
            <a:ext cx="1223645" cy="466090"/>
          </a:xfrm>
          <a:custGeom>
            <a:avLst/>
            <a:ahLst/>
            <a:rect l="l" t="t" r="r" b="b"/>
            <a:pathLst>
              <a:path w="1223645" h="466090">
                <a:moveTo>
                  <a:pt x="0" y="0"/>
                </a:moveTo>
                <a:lnTo>
                  <a:pt x="1223230" y="0"/>
                </a:lnTo>
                <a:lnTo>
                  <a:pt x="1223230" y="465850"/>
                </a:lnTo>
                <a:lnTo>
                  <a:pt x="0" y="465850"/>
                </a:lnTo>
                <a:lnTo>
                  <a:pt x="0" y="0"/>
                </a:lnTo>
                <a:close/>
              </a:path>
            </a:pathLst>
          </a:custGeom>
          <a:ln w="73296">
            <a:solidFill>
              <a:srgbClr val="EE220C"/>
            </a:solidFill>
          </a:ln>
        </p:spPr>
        <p:txBody>
          <a:bodyPr bIns="0" lIns="0" rIns="0" rtlCol="0" tIns="0" wrap="square"/>
          <a:p/>
        </p:txBody>
      </p:sp>
      <p:sp>
        <p:nvSpPr>
          <p:cNvPr id="1048601" name="object 6"/>
          <p:cNvSpPr txBox="1"/>
          <p:nvPr/>
        </p:nvSpPr>
        <p:spPr>
          <a:xfrm>
            <a:off x="11512015" y="9681977"/>
            <a:ext cx="5147310" cy="696596"/>
          </a:xfrm>
          <a:prstGeom prst="rect"/>
          <a:ln w="20941">
            <a:solidFill>
              <a:srgbClr val="EE220C"/>
            </a:solidFill>
          </a:ln>
        </p:spPr>
        <p:txBody>
          <a:bodyPr bIns="0" lIns="0" rIns="0" rtlCol="0" tIns="36195" vert="horz" wrap="square">
            <a:spAutoFit/>
          </a:bodyPr>
          <a:p>
            <a:pPr marL="68580" marR="151130">
              <a:lnSpc>
                <a:spcPts val="2560"/>
              </a:lnSpc>
              <a:spcBef>
                <a:spcPts val="285"/>
              </a:spcBef>
            </a:pPr>
            <a:r>
              <a:rPr dirty="0" sz="2200" spc="-355">
                <a:solidFill>
                  <a:srgbClr val="F94423"/>
                </a:solidFill>
                <a:latin typeface="PMingLiU" panose="02020500000000000000" charset="-120"/>
                <a:cs typeface="PMingLiU" panose="02020500000000000000" charset="-120"/>
              </a:rPr>
              <a:t>如果需要可以使用</a:t>
            </a:r>
            <a:r>
              <a:rPr dirty="0" sz="2200" spc="-165">
                <a:solidFill>
                  <a:srgbClr val="F94423"/>
                </a:solidFill>
                <a:latin typeface="PMingLiU" panose="02020500000000000000" charset="-120"/>
                <a:cs typeface="PMingLiU" panose="02020500000000000000" charset="-120"/>
              </a:rPr>
              <a:t>qq</a:t>
            </a:r>
            <a:r>
              <a:rPr dirty="0" sz="2200" spc="-355">
                <a:solidFill>
                  <a:srgbClr val="F94423"/>
                </a:solidFill>
                <a:latin typeface="PMingLiU" panose="02020500000000000000" charset="-120"/>
                <a:cs typeface="PMingLiU" panose="02020500000000000000" charset="-120"/>
              </a:rPr>
              <a:t>或者微信扫码，绑定账号，  </a:t>
            </a:r>
            <a:r>
              <a:rPr dirty="0" sz="2200" spc="-375">
                <a:solidFill>
                  <a:srgbClr val="F94423"/>
                </a:solidFill>
                <a:latin typeface="PMingLiU" panose="02020500000000000000" charset="-120"/>
                <a:cs typeface="PMingLiU" panose="02020500000000000000" charset="-120"/>
              </a:rPr>
              <a:t>方便以后登陆</a:t>
            </a:r>
            <a:endParaRPr sz="2200">
              <a:latin typeface="PMingLiU" panose="02020500000000000000" charset="-120"/>
              <a:cs typeface="PMingLiU" panose="02020500000000000000" charset="-120"/>
            </a:endParaRPr>
          </a:p>
        </p:txBody>
      </p:sp>
      <p:sp>
        <p:nvSpPr>
          <p:cNvPr id="1048602" name="object 7"/>
          <p:cNvSpPr/>
          <p:nvPr/>
        </p:nvSpPr>
        <p:spPr>
          <a:xfrm>
            <a:off x="12220256" y="6677835"/>
            <a:ext cx="0" cy="2552700"/>
          </a:xfrm>
          <a:custGeom>
            <a:avLst/>
            <a:ahLst/>
            <a:rect l="l" t="t" r="r" b="b"/>
            <a:pathLst>
              <a:path h="2552700">
                <a:moveTo>
                  <a:pt x="0" y="0"/>
                </a:moveTo>
                <a:lnTo>
                  <a:pt x="0" y="2552378"/>
                </a:lnTo>
              </a:path>
            </a:pathLst>
          </a:custGeom>
          <a:ln w="62825">
            <a:solidFill>
              <a:srgbClr val="EE220C"/>
            </a:solidFill>
          </a:ln>
        </p:spPr>
        <p:txBody>
          <a:bodyPr bIns="0" lIns="0" rIns="0" rtlCol="0" tIns="0" wrap="square"/>
          <a:p/>
        </p:txBody>
      </p:sp>
      <p:sp>
        <p:nvSpPr>
          <p:cNvPr id="1048603" name="object 8"/>
          <p:cNvSpPr/>
          <p:nvPr/>
        </p:nvSpPr>
        <p:spPr>
          <a:xfrm>
            <a:off x="12094605" y="9198802"/>
            <a:ext cx="251460" cy="251460"/>
          </a:xfrm>
          <a:custGeom>
            <a:avLst/>
            <a:ahLst/>
            <a:rect l="l" t="t" r="r" b="b"/>
            <a:pathLst>
              <a:path w="251459" h="251459">
                <a:moveTo>
                  <a:pt x="251301" y="0"/>
                </a:moveTo>
                <a:lnTo>
                  <a:pt x="0" y="0"/>
                </a:lnTo>
                <a:lnTo>
                  <a:pt x="125650" y="251301"/>
                </a:lnTo>
                <a:lnTo>
                  <a:pt x="251301" y="0"/>
                </a:lnTo>
                <a:close/>
              </a:path>
            </a:pathLst>
          </a:custGeom>
          <a:solidFill>
            <a:srgbClr val="EE220C"/>
          </a:solidFill>
        </p:spPr>
        <p:txBody>
          <a:bodyPr bIns="0" lIns="0" rIns="0" rtlCol="0" tIns="0" wrap="square"/>
          <a:p/>
        </p:txBody>
      </p:sp>
      <p:pic>
        <p:nvPicPr>
          <p:cNvPr id="2097153" name="图片 13" descr="360截图20190908194613129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1864360" y="2651760"/>
            <a:ext cx="5895975" cy="7172960"/>
          </a:xfrm>
          <a:prstGeom prst="rect"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2" name=""/>
        <p:cNvGrpSpPr/>
        <p:nvPr/>
      </p:nvGrpSpPr>
      <p:grpSpPr>
        <a:xfrm/>
      </p:grpSpPr>
      <p:sp>
        <p:nvSpPr>
          <p:cNvPr id="1048616" name="标题 1"/>
          <p:cNvSpPr>
            <a:spLocks noGrp="1"/>
          </p:cNvSpPr>
          <p:nvPr>
            <p:ph type="ctrTitle"/>
          </p:nvPr>
        </p:nvSpPr>
        <p:spPr>
          <a:xfrm>
            <a:off x="1507807" y="2232088"/>
            <a:ext cx="17088486" cy="990601"/>
          </a:xfrm>
        </p:spPr>
        <p:txBody>
          <a:bodyPr/>
          <a:p>
            <a:r>
              <a:rPr altLang="en-US" sz="3600" lang="zh-CN">
                <a:solidFill>
                  <a:schemeClr val="tx1"/>
                </a:solidFill>
              </a:rPr>
              <a:t>第五步：赋权后，（有课程管理后台即已经赋权成功）。鼠标放在右上角小头像上，点击课程管理后台。</a:t>
            </a:r>
            <a:endParaRPr altLang="en-US" sz="3600" lang="zh-CN">
              <a:solidFill>
                <a:schemeClr val="tx1"/>
              </a:solidFill>
            </a:endParaRPr>
          </a:p>
        </p:txBody>
      </p:sp>
      <p:pic>
        <p:nvPicPr>
          <p:cNvPr id="2097154" name="图片 5" descr="360截图20190908192714307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564765" y="3557905"/>
            <a:ext cx="14628495" cy="6635750"/>
          </a:xfrm>
          <a:prstGeom prst="rect"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4D7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演示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第一步：登陆中国大学MOOC平台 http://www.icourse163.org</dc:title>
  <dc:creator>OC106</dc:creator>
  <cp:lastModifiedBy>暴风雨转暴风雪</cp:lastModifiedBy>
  <dcterms:created xsi:type="dcterms:W3CDTF">2019-09-02T06:10:00Z</dcterms:created>
  <dcterms:modified xsi:type="dcterms:W3CDTF">2020-02-10T03:36:36Z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